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67" r:id="rId6"/>
    <p:sldId id="272" r:id="rId7"/>
    <p:sldId id="271" r:id="rId8"/>
    <p:sldId id="268" r:id="rId9"/>
    <p:sldId id="269" r:id="rId10"/>
    <p:sldId id="259" r:id="rId11"/>
    <p:sldId id="260" r:id="rId12"/>
    <p:sldId id="261" r:id="rId13"/>
    <p:sldId id="265" r:id="rId14"/>
    <p:sldId id="262" r:id="rId15"/>
    <p:sldId id="264" r:id="rId16"/>
    <p:sldId id="263"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15" autoAdjust="0"/>
    <p:restoredTop sz="94660"/>
  </p:normalViewPr>
  <p:slideViewPr>
    <p:cSldViewPr snapToGrid="0">
      <p:cViewPr varScale="1">
        <p:scale>
          <a:sx n="120" d="100"/>
          <a:sy n="120" d="100"/>
        </p:scale>
        <p:origin x="1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ler1.gitlab.io/ztree-unleashed-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tre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Experiments in Economics Lecture </a:t>
            </a:r>
            <a:r>
              <a:rPr lang="en-GB" dirty="0" smtClean="0"/>
              <a:t>4</a:t>
            </a:r>
            <a:endParaRPr lang="en-GB" dirty="0"/>
          </a:p>
        </p:txBody>
      </p:sp>
      <p:sp>
        <p:nvSpPr>
          <p:cNvPr id="3" name="Subtitle 2"/>
          <p:cNvSpPr>
            <a:spLocks noGrp="1"/>
          </p:cNvSpPr>
          <p:nvPr>
            <p:ph type="subTitle" idx="1"/>
          </p:nvPr>
        </p:nvSpPr>
        <p:spPr/>
        <p:txBody>
          <a:bodyPr/>
          <a:lstStyle/>
          <a:p>
            <a:pPr algn="l"/>
            <a:r>
              <a:rPr lang="en-GB" dirty="0" smtClean="0"/>
              <a:t>Software for implementing the experiment; testing the software</a:t>
            </a:r>
            <a:endParaRPr lang="en-GB" dirty="0"/>
          </a:p>
        </p:txBody>
      </p:sp>
    </p:spTree>
    <p:extLst>
      <p:ext uri="{BB962C8B-B14F-4D97-AF65-F5344CB8AC3E}">
        <p14:creationId xmlns:p14="http://schemas.microsoft.com/office/powerpoint/2010/main" val="141171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software should do</a:t>
            </a:r>
            <a:endParaRPr lang="en-GB" dirty="0"/>
          </a:p>
        </p:txBody>
      </p:sp>
      <p:sp>
        <p:nvSpPr>
          <p:cNvPr id="3" name="Content Placeholder 2"/>
          <p:cNvSpPr>
            <a:spLocks noGrp="1"/>
          </p:cNvSpPr>
          <p:nvPr>
            <p:ph idx="1"/>
          </p:nvPr>
        </p:nvSpPr>
        <p:spPr/>
        <p:txBody>
          <a:bodyPr/>
          <a:lstStyle/>
          <a:p>
            <a:r>
              <a:rPr lang="en-GB" dirty="0" smtClean="0"/>
              <a:t>It should be visually appealing and clear.</a:t>
            </a:r>
          </a:p>
          <a:p>
            <a:r>
              <a:rPr lang="en-GB" dirty="0" smtClean="0"/>
              <a:t>It should be clear what subjects should do at every stage.</a:t>
            </a:r>
          </a:p>
          <a:p>
            <a:pPr marL="0" indent="0">
              <a:buNone/>
            </a:pPr>
            <a:endParaRPr lang="en-GB" dirty="0" smtClean="0"/>
          </a:p>
          <a:p>
            <a:pPr marL="0" indent="0">
              <a:buNone/>
            </a:pPr>
            <a:endParaRPr lang="en-GB" dirty="0"/>
          </a:p>
          <a:p>
            <a:pPr marL="0" indent="0">
              <a:buNone/>
            </a:pPr>
            <a:endParaRPr lang="en-GB" dirty="0" smtClean="0"/>
          </a:p>
          <a:p>
            <a:r>
              <a:rPr lang="en-GB" dirty="0" smtClean="0"/>
              <a:t>Finally, and very importantly, it should record EVERYTHING that happened – everything displayed on the screen, and every keystroke that the subject made.</a:t>
            </a:r>
          </a:p>
          <a:p>
            <a:r>
              <a:rPr lang="en-GB" dirty="0" smtClean="0"/>
              <a:t>This may make it a large file, but you might not know before the experiment what data may be useful for your data analysis later.</a:t>
            </a:r>
            <a:endParaRPr lang="en-GB" dirty="0"/>
          </a:p>
        </p:txBody>
      </p:sp>
    </p:spTree>
    <p:extLst>
      <p:ext uri="{BB962C8B-B14F-4D97-AF65-F5344CB8AC3E}">
        <p14:creationId xmlns:p14="http://schemas.microsoft.com/office/powerpoint/2010/main" val="3319332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00113"/>
          </a:xfrm>
        </p:spPr>
        <p:txBody>
          <a:bodyPr>
            <a:normAutofit/>
          </a:bodyPr>
          <a:lstStyle/>
          <a:p>
            <a:r>
              <a:rPr lang="en-GB" dirty="0" smtClean="0"/>
              <a:t>A bad example – using Python</a:t>
            </a:r>
            <a:br>
              <a:rPr lang="en-GB" dirty="0" smtClean="0"/>
            </a:br>
            <a:r>
              <a:rPr lang="en-GB" sz="2000" dirty="0" smtClean="0"/>
              <a:t>An experiment testing Epstein and Ji </a:t>
            </a:r>
            <a:br>
              <a:rPr lang="en-GB" sz="2000" dirty="0" smtClean="0"/>
            </a:br>
            <a:r>
              <a:rPr lang="en-GB" sz="1400" dirty="0" smtClean="0"/>
              <a:t>The subjects saw an evolving graph giving (costly) information, and the theory was about seeing when they stopped gathering information.</a:t>
            </a:r>
            <a:br>
              <a:rPr lang="en-GB" sz="1400" dirty="0" smtClean="0"/>
            </a:br>
            <a:r>
              <a:rPr lang="en-GB" sz="1400" dirty="0" smtClean="0"/>
              <a:t>The software did not record every position of the graph – which we realised later would  have been useful for data analysis.</a:t>
            </a:r>
            <a:endParaRPr lang="en-GB" sz="1400" dirty="0"/>
          </a:p>
        </p:txBody>
      </p:sp>
      <p:pic>
        <p:nvPicPr>
          <p:cNvPr id="6" name="Content Placeholder 5"/>
          <p:cNvPicPr>
            <a:picLocks noGrp="1" noChangeAspect="1"/>
          </p:cNvPicPr>
          <p:nvPr>
            <p:ph idx="1"/>
          </p:nvPr>
        </p:nvPicPr>
        <p:blipFill>
          <a:blip r:embed="rId2"/>
          <a:stretch>
            <a:fillRect/>
          </a:stretch>
        </p:blipFill>
        <p:spPr>
          <a:xfrm>
            <a:off x="2651663" y="2492469"/>
            <a:ext cx="4476590" cy="3881437"/>
          </a:xfrm>
          <a:prstGeom prst="rect">
            <a:avLst/>
          </a:prstGeom>
        </p:spPr>
      </p:pic>
    </p:spTree>
    <p:extLst>
      <p:ext uri="{BB962C8B-B14F-4D97-AF65-F5344CB8AC3E}">
        <p14:creationId xmlns:p14="http://schemas.microsoft.com/office/powerpoint/2010/main" val="3197105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 example of an interface with Z-tree</a:t>
            </a:r>
            <a:br>
              <a:rPr lang="en-GB" dirty="0" smtClean="0"/>
            </a:br>
            <a:r>
              <a:rPr lang="en-GB" sz="2200" dirty="0" smtClean="0"/>
              <a:t>An experiment published in </a:t>
            </a:r>
            <a:r>
              <a:rPr lang="en-GB" sz="2200" i="1" dirty="0" smtClean="0"/>
              <a:t>Management Scienc</a:t>
            </a:r>
            <a:r>
              <a:rPr lang="en-GB" sz="2000" i="1" dirty="0" smtClean="0"/>
              <a:t>e</a:t>
            </a:r>
            <a:r>
              <a:rPr lang="en-GB" sz="1600" i="1" dirty="0" smtClean="0"/>
              <a:t> (Carbone, Hey and  Neugebauer)</a:t>
            </a:r>
            <a:endParaRPr lang="en-GB" sz="1600" dirty="0"/>
          </a:p>
        </p:txBody>
      </p:sp>
      <p:pic>
        <p:nvPicPr>
          <p:cNvPr id="4" name="Content Placeholder 3"/>
          <p:cNvPicPr>
            <a:picLocks noGrp="1" noChangeAspect="1"/>
          </p:cNvPicPr>
          <p:nvPr>
            <p:ph idx="1"/>
          </p:nvPr>
        </p:nvPicPr>
        <p:blipFill>
          <a:blip r:embed="rId2"/>
          <a:stretch>
            <a:fillRect/>
          </a:stretch>
        </p:blipFill>
        <p:spPr>
          <a:xfrm>
            <a:off x="1267204" y="2055335"/>
            <a:ext cx="7416928" cy="4625163"/>
          </a:xfrm>
          <a:prstGeom prst="rect">
            <a:avLst/>
          </a:prstGeom>
        </p:spPr>
      </p:pic>
    </p:spTree>
    <p:extLst>
      <p:ext uri="{BB962C8B-B14F-4D97-AF65-F5344CB8AC3E}">
        <p14:creationId xmlns:p14="http://schemas.microsoft.com/office/powerpoint/2010/main" val="1144191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Another </a:t>
            </a:r>
            <a:r>
              <a:rPr lang="en-GB" dirty="0"/>
              <a:t>example of a difficult interface</a:t>
            </a:r>
            <a:br>
              <a:rPr lang="en-GB" dirty="0"/>
            </a:br>
            <a:r>
              <a:rPr lang="en-GB" dirty="0" smtClean="0"/>
              <a:t/>
            </a:r>
            <a:br>
              <a:rPr lang="en-GB" dirty="0" smtClean="0"/>
            </a:br>
            <a:r>
              <a:rPr lang="en-GB" sz="2200" dirty="0" smtClean="0"/>
              <a:t>An </a:t>
            </a:r>
            <a:r>
              <a:rPr lang="en-GB" sz="2200" dirty="0"/>
              <a:t>experiment </a:t>
            </a:r>
            <a:r>
              <a:rPr lang="en-GB" sz="2200" dirty="0" smtClean="0"/>
              <a:t>by Bone, Crosetto, Hey and Pasca (again Python)</a:t>
            </a:r>
            <a:endParaRPr lang="en-GB" sz="22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886" y="1930400"/>
            <a:ext cx="8306522" cy="4672419"/>
          </a:xfrm>
        </p:spPr>
      </p:pic>
    </p:spTree>
    <p:extLst>
      <p:ext uri="{BB962C8B-B14F-4D97-AF65-F5344CB8AC3E}">
        <p14:creationId xmlns:p14="http://schemas.microsoft.com/office/powerpoint/2010/main" val="4191993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Another </a:t>
            </a:r>
            <a:r>
              <a:rPr lang="en-GB" dirty="0"/>
              <a:t>example of a difficult interface</a:t>
            </a:r>
            <a:br>
              <a:rPr lang="en-GB" dirty="0"/>
            </a:br>
            <a:r>
              <a:rPr lang="en-GB" dirty="0" smtClean="0"/>
              <a:t/>
            </a:r>
            <a:br>
              <a:rPr lang="en-GB" dirty="0" smtClean="0"/>
            </a:br>
            <a:r>
              <a:rPr lang="en-GB" sz="2200" dirty="0" smtClean="0"/>
              <a:t>An </a:t>
            </a:r>
            <a:r>
              <a:rPr lang="en-GB" sz="2200" dirty="0"/>
              <a:t>experiment </a:t>
            </a:r>
            <a:r>
              <a:rPr lang="en-GB" sz="2200" dirty="0" smtClean="0"/>
              <a:t>by Bone, Crosetto, Hey and Pasca (Python)</a:t>
            </a:r>
            <a:endParaRPr lang="en-GB"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887" y="1906338"/>
            <a:ext cx="8349300" cy="4696482"/>
          </a:xfrm>
        </p:spPr>
      </p:pic>
    </p:spTree>
    <p:extLst>
      <p:ext uri="{BB962C8B-B14F-4D97-AF65-F5344CB8AC3E}">
        <p14:creationId xmlns:p14="http://schemas.microsoft.com/office/powerpoint/2010/main" val="2489931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write your software</a:t>
            </a:r>
            <a:br>
              <a:rPr lang="en-GB" dirty="0" smtClean="0"/>
            </a:br>
            <a:r>
              <a:rPr lang="en-GB" dirty="0" smtClean="0"/>
              <a:t/>
            </a:r>
            <a:br>
              <a:rPr lang="en-GB" dirty="0" smtClean="0"/>
            </a:br>
            <a:r>
              <a:rPr lang="en-GB" sz="2200" dirty="0" smtClean="0"/>
              <a:t>Advice independent of the choice of software</a:t>
            </a:r>
            <a:endParaRPr lang="en-GB" sz="2200" dirty="0"/>
          </a:p>
        </p:txBody>
      </p:sp>
      <p:sp>
        <p:nvSpPr>
          <p:cNvPr id="3" name="Content Placeholder 2"/>
          <p:cNvSpPr>
            <a:spLocks noGrp="1"/>
          </p:cNvSpPr>
          <p:nvPr>
            <p:ph idx="1"/>
          </p:nvPr>
        </p:nvSpPr>
        <p:spPr/>
        <p:txBody>
          <a:bodyPr/>
          <a:lstStyle/>
          <a:p>
            <a:r>
              <a:rPr lang="en-GB" dirty="0" smtClean="0"/>
              <a:t>Write a plan before your start coding: write down exactly what you want it to do, and to save.</a:t>
            </a:r>
            <a:endParaRPr lang="en-GB" dirty="0"/>
          </a:p>
          <a:p>
            <a:r>
              <a:rPr lang="en-GB" dirty="0" smtClean="0"/>
              <a:t>Program it ‘from the top’: break it up into chunks/blocks, so that the sum of the chunks/blocks is the experiment as a whole.</a:t>
            </a:r>
          </a:p>
          <a:p>
            <a:r>
              <a:rPr lang="en-GB" dirty="0" smtClean="0"/>
              <a:t>Then write the code for each chunk/block, perhaps breaking them down into </a:t>
            </a:r>
            <a:r>
              <a:rPr lang="en-GB" dirty="0" smtClean="0"/>
              <a:t>sub-chunks/sub-blocks if necessary.</a:t>
            </a:r>
            <a:endParaRPr lang="en-GB" dirty="0" smtClean="0"/>
          </a:p>
          <a:p>
            <a:r>
              <a:rPr lang="en-GB" dirty="0" smtClean="0"/>
              <a:t>Check that it saves every key-stroke of the subjects.</a:t>
            </a:r>
            <a:endParaRPr lang="en-GB" dirty="0"/>
          </a:p>
        </p:txBody>
      </p:sp>
    </p:spTree>
    <p:extLst>
      <p:ext uri="{BB962C8B-B14F-4D97-AF65-F5344CB8AC3E}">
        <p14:creationId xmlns:p14="http://schemas.microsoft.com/office/powerpoint/2010/main" val="3649245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are going to get someone else to write the experimental software</a:t>
            </a:r>
            <a:endParaRPr lang="en-GB" dirty="0"/>
          </a:p>
        </p:txBody>
      </p:sp>
      <p:sp>
        <p:nvSpPr>
          <p:cNvPr id="3" name="Content Placeholder 2"/>
          <p:cNvSpPr>
            <a:spLocks noGrp="1"/>
          </p:cNvSpPr>
          <p:nvPr>
            <p:ph idx="1"/>
          </p:nvPr>
        </p:nvSpPr>
        <p:spPr/>
        <p:txBody>
          <a:bodyPr/>
          <a:lstStyle/>
          <a:p>
            <a:r>
              <a:rPr lang="en-GB" dirty="0" smtClean="0"/>
              <a:t>Choose the person carefully and make sure that you have all rights over the software when it is finished.</a:t>
            </a:r>
            <a:endParaRPr lang="en-GB" dirty="0"/>
          </a:p>
        </p:txBody>
      </p:sp>
    </p:spTree>
    <p:extLst>
      <p:ext uri="{BB962C8B-B14F-4D97-AF65-F5344CB8AC3E}">
        <p14:creationId xmlns:p14="http://schemas.microsoft.com/office/powerpoint/2010/main" val="1619537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That is the end of ‘Lecture 4’.</a:t>
            </a:r>
          </a:p>
          <a:p>
            <a:endParaRPr lang="en-GB" dirty="0"/>
          </a:p>
          <a:p>
            <a:r>
              <a:rPr lang="en-GB" dirty="0" smtClean="0"/>
              <a:t>Thank you for listening.</a:t>
            </a:r>
            <a:endParaRPr lang="en-GB" dirty="0"/>
          </a:p>
        </p:txBody>
      </p:sp>
    </p:spTree>
    <p:extLst>
      <p:ext uri="{BB962C8B-B14F-4D97-AF65-F5344CB8AC3E}">
        <p14:creationId xmlns:p14="http://schemas.microsoft.com/office/powerpoint/2010/main" val="867857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for the experiment</a:t>
            </a:r>
            <a:endParaRPr lang="en-GB" dirty="0"/>
          </a:p>
        </p:txBody>
      </p:sp>
      <p:sp>
        <p:nvSpPr>
          <p:cNvPr id="3" name="Content Placeholder 2"/>
          <p:cNvSpPr>
            <a:spLocks noGrp="1"/>
          </p:cNvSpPr>
          <p:nvPr>
            <p:ph idx="1"/>
          </p:nvPr>
        </p:nvSpPr>
        <p:spPr/>
        <p:txBody>
          <a:bodyPr/>
          <a:lstStyle/>
          <a:p>
            <a:r>
              <a:rPr lang="en-GB" dirty="0" smtClean="0"/>
              <a:t>This depends upon the type of experiment and your programming skills. </a:t>
            </a:r>
          </a:p>
          <a:p>
            <a:r>
              <a:rPr lang="en-GB" dirty="0" smtClean="0"/>
              <a:t>You could, of course, do one without software, but software provides a structure, and a way of collecting data.</a:t>
            </a:r>
            <a:endParaRPr lang="en-GB" dirty="0"/>
          </a:p>
        </p:txBody>
      </p:sp>
    </p:spTree>
    <p:extLst>
      <p:ext uri="{BB962C8B-B14F-4D97-AF65-F5344CB8AC3E}">
        <p14:creationId xmlns:p14="http://schemas.microsoft.com/office/powerpoint/2010/main" val="682643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softwares</a:t>
            </a:r>
            <a:endParaRPr lang="en-GB" dirty="0"/>
          </a:p>
        </p:txBody>
      </p:sp>
      <p:sp>
        <p:nvSpPr>
          <p:cNvPr id="3" name="Content Placeholder 2"/>
          <p:cNvSpPr>
            <a:spLocks noGrp="1"/>
          </p:cNvSpPr>
          <p:nvPr>
            <p:ph idx="1"/>
          </p:nvPr>
        </p:nvSpPr>
        <p:spPr/>
        <p:txBody>
          <a:bodyPr/>
          <a:lstStyle/>
          <a:p>
            <a:r>
              <a:rPr lang="en-GB" dirty="0" smtClean="0"/>
              <a:t>There is always a trade-off – here between the flexibility of the software and the difficulty of writing with it.</a:t>
            </a:r>
          </a:p>
          <a:p>
            <a:r>
              <a:rPr lang="en-GB" dirty="0" smtClean="0"/>
              <a:t>The more flexible, the more difficult to program.</a:t>
            </a:r>
          </a:p>
          <a:p>
            <a:r>
              <a:rPr lang="en-GB" dirty="0" smtClean="0"/>
              <a:t>The list is long, but here is a short list, starting with the easiest to write:</a:t>
            </a:r>
          </a:p>
          <a:p>
            <a:r>
              <a:rPr lang="en-GB" dirty="0" smtClean="0"/>
              <a:t>Z-tree (and their online versions O-tree and </a:t>
            </a:r>
            <a:r>
              <a:rPr lang="en-GB" dirty="0"/>
              <a:t>Z-tree </a:t>
            </a:r>
            <a:r>
              <a:rPr lang="en-GB" dirty="0" smtClean="0"/>
              <a:t>unleashed) – relatively easy, lots of ready-written code, but terrible colours.</a:t>
            </a:r>
          </a:p>
          <a:p>
            <a:r>
              <a:rPr lang="en-GB" dirty="0" smtClean="0"/>
              <a:t>Visual Studio (Basic, C++) – very flexible but slow to write.</a:t>
            </a:r>
          </a:p>
          <a:p>
            <a:r>
              <a:rPr lang="en-GB" dirty="0" smtClean="0"/>
              <a:t>Python – very difficult, but very flexible.</a:t>
            </a:r>
            <a:endParaRPr lang="en-GB" dirty="0"/>
          </a:p>
        </p:txBody>
      </p:sp>
    </p:spTree>
    <p:extLst>
      <p:ext uri="{BB962C8B-B14F-4D97-AF65-F5344CB8AC3E}">
        <p14:creationId xmlns:p14="http://schemas.microsoft.com/office/powerpoint/2010/main" val="2578584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Z-tree</a:t>
            </a:r>
            <a:endParaRPr lang="en-GB" dirty="0"/>
          </a:p>
        </p:txBody>
      </p:sp>
      <p:sp>
        <p:nvSpPr>
          <p:cNvPr id="3" name="Content Placeholder 2"/>
          <p:cNvSpPr>
            <a:spLocks noGrp="1"/>
          </p:cNvSpPr>
          <p:nvPr>
            <p:ph idx="1"/>
          </p:nvPr>
        </p:nvSpPr>
        <p:spPr/>
        <p:txBody>
          <a:bodyPr/>
          <a:lstStyle/>
          <a:p>
            <a:r>
              <a:rPr lang="en-GB" dirty="0" smtClean="0"/>
              <a:t>Very easy to run. The code is stored in a file called </a:t>
            </a:r>
            <a:r>
              <a:rPr lang="en-GB" i="1" dirty="0" smtClean="0"/>
              <a:t>Ztree</a:t>
            </a:r>
            <a:r>
              <a:rPr lang="en-GB" dirty="0" smtClean="0"/>
              <a:t> and each subject has a </a:t>
            </a:r>
            <a:r>
              <a:rPr lang="en-GB" i="1" dirty="0" smtClean="0"/>
              <a:t>Zleaf</a:t>
            </a:r>
            <a:r>
              <a:rPr lang="en-GB" dirty="0" smtClean="0"/>
              <a:t> icon on which to click.</a:t>
            </a:r>
          </a:p>
          <a:p>
            <a:r>
              <a:rPr lang="en-GB" dirty="0" smtClean="0"/>
              <a:t>The experimenter loads the </a:t>
            </a:r>
            <a:r>
              <a:rPr lang="en-GB" i="1" dirty="0" smtClean="0"/>
              <a:t>Ztree </a:t>
            </a:r>
            <a:r>
              <a:rPr lang="en-GB" dirty="0" smtClean="0"/>
              <a:t>file and checks that all the parameters are correct.</a:t>
            </a:r>
          </a:p>
          <a:p>
            <a:r>
              <a:rPr lang="en-GB" dirty="0" smtClean="0"/>
              <a:t>Then he/she tells the subjects to click on their </a:t>
            </a:r>
            <a:r>
              <a:rPr lang="en-GB" i="1" dirty="0"/>
              <a:t>Zleaf</a:t>
            </a:r>
            <a:r>
              <a:rPr lang="en-GB" dirty="0"/>
              <a:t> </a:t>
            </a:r>
            <a:r>
              <a:rPr lang="en-GB" dirty="0" smtClean="0"/>
              <a:t>icon.</a:t>
            </a:r>
          </a:p>
          <a:p>
            <a:r>
              <a:rPr lang="en-GB" dirty="0" smtClean="0"/>
              <a:t>The experimenter can observe the progress of the experiment from the server: how many subjects are connected and what they are doing.</a:t>
            </a:r>
          </a:p>
          <a:p>
            <a:r>
              <a:rPr lang="en-GB" dirty="0" smtClean="0"/>
              <a:t> </a:t>
            </a:r>
            <a:r>
              <a:rPr lang="en-GB" dirty="0"/>
              <a:t>The experimenter </a:t>
            </a:r>
            <a:r>
              <a:rPr lang="en-GB" dirty="0" smtClean="0"/>
              <a:t>can ‘stop the clock’ at any stage and thus pause the experiment.</a:t>
            </a:r>
          </a:p>
          <a:p>
            <a:pPr marL="0" indent="0">
              <a:buNone/>
            </a:pPr>
            <a:endParaRPr lang="en-GB" dirty="0"/>
          </a:p>
          <a:p>
            <a:r>
              <a:rPr lang="en-GB" dirty="0" smtClean="0"/>
              <a:t>It is important to have the correct version of </a:t>
            </a:r>
            <a:r>
              <a:rPr lang="en-GB" i="1" dirty="0" smtClean="0"/>
              <a:t>Ztree </a:t>
            </a:r>
            <a:r>
              <a:rPr lang="en-GB" dirty="0" smtClean="0"/>
              <a:t>on the server.</a:t>
            </a:r>
            <a:endParaRPr lang="en-GB" dirty="0"/>
          </a:p>
        </p:txBody>
      </p:sp>
    </p:spTree>
    <p:extLst>
      <p:ext uri="{BB962C8B-B14F-4D97-AF65-F5344CB8AC3E}">
        <p14:creationId xmlns:p14="http://schemas.microsoft.com/office/powerpoint/2010/main" val="2868525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O-tree and Z-tree unleashed</a:t>
            </a:r>
            <a:endParaRPr lang="en-GB" dirty="0"/>
          </a:p>
        </p:txBody>
      </p:sp>
      <p:sp>
        <p:nvSpPr>
          <p:cNvPr id="3" name="Content Placeholder 2"/>
          <p:cNvSpPr>
            <a:spLocks noGrp="1"/>
          </p:cNvSpPr>
          <p:nvPr>
            <p:ph idx="1"/>
          </p:nvPr>
        </p:nvSpPr>
        <p:spPr/>
        <p:txBody>
          <a:bodyPr>
            <a:normAutofit/>
          </a:bodyPr>
          <a:lstStyle/>
          <a:p>
            <a:r>
              <a:rPr lang="en-GB" dirty="0" smtClean="0"/>
              <a:t>I have never used these but </a:t>
            </a:r>
            <a:r>
              <a:rPr lang="en-GB" dirty="0" smtClean="0"/>
              <a:t>they </a:t>
            </a:r>
            <a:r>
              <a:rPr lang="en-GB" dirty="0" smtClean="0"/>
              <a:t>are implementations for running </a:t>
            </a:r>
            <a:r>
              <a:rPr lang="en-GB" dirty="0" smtClean="0"/>
              <a:t>Z-tree-type experiments online</a:t>
            </a:r>
            <a:r>
              <a:rPr lang="en-GB" dirty="0" smtClean="0"/>
              <a:t>.</a:t>
            </a:r>
          </a:p>
          <a:p>
            <a:r>
              <a:rPr lang="en-GB" dirty="0" smtClean="0"/>
              <a:t>My IT people warn that there are possible problems with hackers.</a:t>
            </a:r>
          </a:p>
          <a:p>
            <a:r>
              <a:rPr lang="en-GB" dirty="0" smtClean="0"/>
              <a:t>The York IT people refuse to implement these</a:t>
            </a:r>
            <a:r>
              <a:rPr lang="en-GB" dirty="0" smtClean="0"/>
              <a:t>.</a:t>
            </a:r>
          </a:p>
          <a:p>
            <a:r>
              <a:rPr lang="en-GB" dirty="0" smtClean="0"/>
              <a:t>More on </a:t>
            </a:r>
            <a:r>
              <a:rPr lang="en-GB" dirty="0" err="1" smtClean="0"/>
              <a:t>otree</a:t>
            </a:r>
            <a:r>
              <a:rPr lang="en-GB" dirty="0" smtClean="0"/>
              <a:t> and z-Tree unleashed on the next two slides.</a:t>
            </a:r>
            <a:endParaRPr lang="en-GB" dirty="0" smtClean="0"/>
          </a:p>
        </p:txBody>
      </p:sp>
    </p:spTree>
    <p:extLst>
      <p:ext uri="{BB962C8B-B14F-4D97-AF65-F5344CB8AC3E}">
        <p14:creationId xmlns:p14="http://schemas.microsoft.com/office/powerpoint/2010/main" val="459747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Z-Tree unleashed</a:t>
            </a:r>
            <a:endParaRPr lang="en-GB" dirty="0"/>
          </a:p>
        </p:txBody>
      </p:sp>
      <p:sp>
        <p:nvSpPr>
          <p:cNvPr id="3" name="Content Placeholder 2"/>
          <p:cNvSpPr>
            <a:spLocks noGrp="1"/>
          </p:cNvSpPr>
          <p:nvPr>
            <p:ph idx="1"/>
          </p:nvPr>
        </p:nvSpPr>
        <p:spPr/>
        <p:txBody>
          <a:bodyPr/>
          <a:lstStyle/>
          <a:p>
            <a:r>
              <a:rPr lang="en-GB" dirty="0" smtClean="0"/>
              <a:t>Z-tree unleashed is effectively for running Z-tree programs on an online server.</a:t>
            </a:r>
          </a:p>
          <a:p>
            <a:r>
              <a:rPr lang="en-GB" dirty="0" smtClean="0"/>
              <a:t>You can find information on </a:t>
            </a:r>
            <a:r>
              <a:rPr lang="en-GB" dirty="0"/>
              <a:t>z</a:t>
            </a:r>
            <a:r>
              <a:rPr lang="en-GB" dirty="0" smtClean="0"/>
              <a:t>-Tree </a:t>
            </a:r>
            <a:r>
              <a:rPr lang="en-GB" dirty="0"/>
              <a:t>unleashed </a:t>
            </a:r>
            <a:r>
              <a:rPr lang="en-GB" dirty="0">
                <a:hlinkClick r:id="rId2"/>
              </a:rPr>
              <a:t>here</a:t>
            </a:r>
            <a:r>
              <a:rPr lang="en-GB" dirty="0"/>
              <a:t>.</a:t>
            </a:r>
          </a:p>
          <a:p>
            <a:r>
              <a:rPr lang="en-GB" dirty="0"/>
              <a:t>Z-tree unleashed writes </a:t>
            </a:r>
            <a:endParaRPr lang="en-GB" dirty="0" smtClean="0"/>
          </a:p>
          <a:p>
            <a:r>
              <a:rPr lang="en-GB" dirty="0" smtClean="0"/>
              <a:t>“</a:t>
            </a:r>
            <a:r>
              <a:rPr lang="en-GB" dirty="0"/>
              <a:t>Use your lab as before. z-Tree unleashed may run inside a virtual machine and does not affect the existing configuration of the lab. Even more important: Experimenter do no need to change anything in their code. If it was executed locally on their computer and worked, it is going to work under z-Tree unleashed.”</a:t>
            </a:r>
            <a:endParaRPr lang="en-GB" dirty="0"/>
          </a:p>
        </p:txBody>
      </p:sp>
    </p:spTree>
    <p:extLst>
      <p:ext uri="{BB962C8B-B14F-4D97-AF65-F5344CB8AC3E}">
        <p14:creationId xmlns:p14="http://schemas.microsoft.com/office/powerpoint/2010/main" val="505369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0317"/>
          </a:xfrm>
        </p:spPr>
        <p:txBody>
          <a:bodyPr/>
          <a:lstStyle/>
          <a:p>
            <a:r>
              <a:rPr lang="en-GB" dirty="0" smtClean="0"/>
              <a:t>O-tree</a:t>
            </a:r>
            <a:endParaRPr lang="en-GB" dirty="0"/>
          </a:p>
        </p:txBody>
      </p:sp>
      <p:sp>
        <p:nvSpPr>
          <p:cNvPr id="3" name="Content Placeholder 2"/>
          <p:cNvSpPr>
            <a:spLocks noGrp="1"/>
          </p:cNvSpPr>
          <p:nvPr>
            <p:ph idx="1"/>
          </p:nvPr>
        </p:nvSpPr>
        <p:spPr>
          <a:xfrm>
            <a:off x="677334" y="1526651"/>
            <a:ext cx="8596668" cy="4514712"/>
          </a:xfrm>
        </p:spPr>
        <p:txBody>
          <a:bodyPr>
            <a:normAutofit lnSpcReduction="10000"/>
          </a:bodyPr>
          <a:lstStyle/>
          <a:p>
            <a:r>
              <a:rPr lang="en-GB" dirty="0"/>
              <a:t>You can find information </a:t>
            </a:r>
            <a:r>
              <a:rPr lang="en-GB" dirty="0" smtClean="0"/>
              <a:t>on </a:t>
            </a:r>
            <a:r>
              <a:rPr lang="en-GB" dirty="0" err="1" smtClean="0"/>
              <a:t>Otree</a:t>
            </a:r>
            <a:r>
              <a:rPr lang="en-GB" dirty="0" smtClean="0"/>
              <a:t> </a:t>
            </a:r>
            <a:r>
              <a:rPr lang="en-GB" dirty="0">
                <a:hlinkClick r:id="rId2"/>
              </a:rPr>
              <a:t>here</a:t>
            </a:r>
            <a:r>
              <a:rPr lang="en-GB" dirty="0" smtClean="0"/>
              <a:t>.</a:t>
            </a:r>
          </a:p>
          <a:p>
            <a:r>
              <a:rPr lang="en-GB" dirty="0" err="1" smtClean="0"/>
              <a:t>Otree</a:t>
            </a:r>
            <a:r>
              <a:rPr lang="en-GB" dirty="0" smtClean="0"/>
              <a:t> writes:</a:t>
            </a:r>
          </a:p>
          <a:p>
            <a:pPr fontAlgn="base"/>
            <a:r>
              <a:rPr lang="en-GB" sz="1200" dirty="0" smtClean="0"/>
              <a:t>“</a:t>
            </a:r>
            <a:r>
              <a:rPr lang="en-GB" sz="1200" dirty="0" err="1"/>
              <a:t>oTree</a:t>
            </a:r>
            <a:r>
              <a:rPr lang="en-GB" sz="1200" dirty="0"/>
              <a:t> is an open-source platform for web-based interactive tasks, such as:</a:t>
            </a:r>
          </a:p>
          <a:p>
            <a:pPr fontAlgn="base"/>
            <a:r>
              <a:rPr lang="en-GB" sz="1200" dirty="0"/>
              <a:t>Economics experiments</a:t>
            </a:r>
          </a:p>
          <a:p>
            <a:pPr fontAlgn="base"/>
            <a:r>
              <a:rPr lang="en-GB" sz="1200" dirty="0"/>
              <a:t>Psychology experiments</a:t>
            </a:r>
          </a:p>
          <a:p>
            <a:pPr fontAlgn="base"/>
            <a:r>
              <a:rPr lang="en-GB" sz="1200" dirty="0"/>
              <a:t>Multiplayer games</a:t>
            </a:r>
          </a:p>
          <a:p>
            <a:pPr fontAlgn="base"/>
            <a:r>
              <a:rPr lang="en-GB" sz="1200" dirty="0"/>
              <a:t>Auction markets</a:t>
            </a:r>
          </a:p>
          <a:p>
            <a:pPr fontAlgn="base"/>
            <a:r>
              <a:rPr lang="en-GB" sz="1200" dirty="0"/>
              <a:t>Single-player strategy games</a:t>
            </a:r>
          </a:p>
          <a:p>
            <a:pPr fontAlgn="base"/>
            <a:r>
              <a:rPr lang="en-GB" sz="1200" dirty="0"/>
              <a:t>Dynamic questionnaires or surveys</a:t>
            </a:r>
          </a:p>
          <a:p>
            <a:pPr fontAlgn="base"/>
            <a:r>
              <a:rPr lang="en-GB" sz="1200" dirty="0"/>
              <a:t>Assessments and </a:t>
            </a:r>
            <a:r>
              <a:rPr lang="en-GB" sz="1200" dirty="0" smtClean="0"/>
              <a:t>tests”</a:t>
            </a:r>
          </a:p>
          <a:p>
            <a:pPr fontAlgn="base"/>
            <a:r>
              <a:rPr lang="en-GB" b="1" dirty="0" smtClean="0"/>
              <a:t>Versatile: </a:t>
            </a:r>
            <a:r>
              <a:rPr lang="en-GB" dirty="0" smtClean="0"/>
              <a:t>Few </a:t>
            </a:r>
            <a:r>
              <a:rPr lang="en-GB" dirty="0"/>
              <a:t>frameworks are as user-friendly yet versatile as </a:t>
            </a:r>
            <a:r>
              <a:rPr lang="en-GB" dirty="0" err="1"/>
              <a:t>oTree</a:t>
            </a:r>
            <a:r>
              <a:rPr lang="en-GB" dirty="0"/>
              <a:t>. Build anything from a game of tic-tac-toe to a live auction market.</a:t>
            </a:r>
          </a:p>
          <a:p>
            <a:pPr fontAlgn="base"/>
            <a:r>
              <a:rPr lang="en-GB" b="1" dirty="0" smtClean="0"/>
              <a:t>Easy</a:t>
            </a:r>
            <a:r>
              <a:rPr lang="en-GB" dirty="0" smtClean="0"/>
              <a:t>: </a:t>
            </a:r>
            <a:r>
              <a:rPr lang="en-GB" dirty="0" err="1" smtClean="0"/>
              <a:t>oTree</a:t>
            </a:r>
            <a:r>
              <a:rPr lang="en-GB" dirty="0" smtClean="0"/>
              <a:t> </a:t>
            </a:r>
            <a:r>
              <a:rPr lang="en-GB" dirty="0"/>
              <a:t>limits itself to the most basic programming concepts: if-statements, loops, simple functions, lists, and </a:t>
            </a:r>
            <a:r>
              <a:rPr lang="en-GB" dirty="0" err="1"/>
              <a:t>dicts</a:t>
            </a:r>
            <a:r>
              <a:rPr lang="en-GB" dirty="0"/>
              <a:t>.</a:t>
            </a:r>
          </a:p>
          <a:p>
            <a:pPr fontAlgn="base"/>
            <a:endParaRPr lang="en-GB" sz="1200" dirty="0"/>
          </a:p>
          <a:p>
            <a:endParaRPr lang="en-GB" dirty="0"/>
          </a:p>
        </p:txBody>
      </p:sp>
    </p:spTree>
    <p:extLst>
      <p:ext uri="{BB962C8B-B14F-4D97-AF65-F5344CB8AC3E}">
        <p14:creationId xmlns:p14="http://schemas.microsoft.com/office/powerpoint/2010/main" val="3467362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Visual Studio</a:t>
            </a:r>
            <a:endParaRPr lang="en-GB" dirty="0"/>
          </a:p>
        </p:txBody>
      </p:sp>
      <p:sp>
        <p:nvSpPr>
          <p:cNvPr id="3" name="Content Placeholder 2"/>
          <p:cNvSpPr>
            <a:spLocks noGrp="1"/>
          </p:cNvSpPr>
          <p:nvPr>
            <p:ph idx="1"/>
          </p:nvPr>
        </p:nvSpPr>
        <p:spPr/>
        <p:txBody>
          <a:bodyPr/>
          <a:lstStyle/>
          <a:p>
            <a:r>
              <a:rPr lang="en-GB" dirty="0" smtClean="0"/>
              <a:t>Very flexible. Can produce beautiful graphics – see Hey and Knoll (later) and is clickable.</a:t>
            </a:r>
          </a:p>
          <a:p>
            <a:r>
              <a:rPr lang="en-GB" dirty="0" smtClean="0"/>
              <a:t>Produces a large number of sub-directories and files. Finding one’s way around these is not easy.</a:t>
            </a:r>
          </a:p>
          <a:p>
            <a:endParaRPr lang="en-GB" dirty="0" smtClean="0"/>
          </a:p>
          <a:p>
            <a:r>
              <a:rPr lang="en-GB" dirty="0" smtClean="0"/>
              <a:t>Produces an exe file which can be run from the lab server or from an online server.</a:t>
            </a:r>
            <a:endParaRPr lang="en-GB" dirty="0"/>
          </a:p>
        </p:txBody>
      </p:sp>
    </p:spTree>
    <p:extLst>
      <p:ext uri="{BB962C8B-B14F-4D97-AF65-F5344CB8AC3E}">
        <p14:creationId xmlns:p14="http://schemas.microsoft.com/office/powerpoint/2010/main" val="2611609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Python</a:t>
            </a:r>
            <a:endParaRPr lang="en-GB" dirty="0"/>
          </a:p>
        </p:txBody>
      </p:sp>
      <p:sp>
        <p:nvSpPr>
          <p:cNvPr id="3" name="Content Placeholder 2"/>
          <p:cNvSpPr>
            <a:spLocks noGrp="1"/>
          </p:cNvSpPr>
          <p:nvPr>
            <p:ph idx="1"/>
          </p:nvPr>
        </p:nvSpPr>
        <p:spPr/>
        <p:txBody>
          <a:bodyPr/>
          <a:lstStyle/>
          <a:p>
            <a:r>
              <a:rPr lang="en-GB" dirty="0" smtClean="0"/>
              <a:t>Perhaps the most elegant and flexible. Produces nice graphics (See Bone, </a:t>
            </a:r>
            <a:r>
              <a:rPr lang="en-GB" dirty="0" err="1" smtClean="0"/>
              <a:t>Crostetto</a:t>
            </a:r>
            <a:r>
              <a:rPr lang="en-GB" dirty="0" smtClean="0"/>
              <a:t>, Hey</a:t>
            </a:r>
            <a:r>
              <a:rPr lang="en-GB" dirty="0"/>
              <a:t> </a:t>
            </a:r>
            <a:r>
              <a:rPr lang="en-GB" dirty="0" smtClean="0"/>
              <a:t>and Pasca and Forster, Georgalos and Hey)</a:t>
            </a:r>
          </a:p>
          <a:p>
            <a:r>
              <a:rPr lang="en-GB" dirty="0" smtClean="0"/>
              <a:t>Simpler coding (and fewer files </a:t>
            </a:r>
            <a:r>
              <a:rPr lang="en-GB" dirty="0" smtClean="0"/>
              <a:t>produced) </a:t>
            </a:r>
            <a:r>
              <a:rPr lang="en-GB" dirty="0" smtClean="0"/>
              <a:t>than Visual </a:t>
            </a:r>
            <a:r>
              <a:rPr lang="en-GB" dirty="0" smtClean="0"/>
              <a:t>Studio, </a:t>
            </a:r>
            <a:r>
              <a:rPr lang="en-GB" dirty="0" smtClean="0"/>
              <a:t>and neater.</a:t>
            </a:r>
          </a:p>
          <a:p>
            <a:r>
              <a:rPr lang="en-GB" dirty="0" smtClean="0"/>
              <a:t>Problems (for me) with loops: loops do not end with an ‘end’ statement, but the stopping of indentation. If the indentations are wrong, the code does not run.</a:t>
            </a:r>
          </a:p>
          <a:p>
            <a:r>
              <a:rPr lang="en-GB" dirty="0" smtClean="0"/>
              <a:t>Can produce an </a:t>
            </a:r>
            <a:r>
              <a:rPr lang="en-GB" i="1" dirty="0" smtClean="0"/>
              <a:t>exe </a:t>
            </a:r>
            <a:r>
              <a:rPr lang="en-GB" dirty="0" smtClean="0"/>
              <a:t>file.</a:t>
            </a:r>
          </a:p>
          <a:p>
            <a:endParaRPr lang="en-GB" dirty="0"/>
          </a:p>
          <a:p>
            <a:r>
              <a:rPr lang="en-GB" dirty="0" smtClean="0"/>
              <a:t>Make sure that you have the correct version of Python.</a:t>
            </a:r>
            <a:endParaRPr lang="en-GB" dirty="0"/>
          </a:p>
        </p:txBody>
      </p:sp>
    </p:spTree>
    <p:extLst>
      <p:ext uri="{BB962C8B-B14F-4D97-AF65-F5344CB8AC3E}">
        <p14:creationId xmlns:p14="http://schemas.microsoft.com/office/powerpoint/2010/main" val="3034021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16697</TotalTime>
  <Words>993</Words>
  <Application>Microsoft Office PowerPoint</Application>
  <PresentationFormat>Widescreen</PresentationFormat>
  <Paragraphs>79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Experiments in Economics Lecture 4</vt:lpstr>
      <vt:lpstr>Software for the experiment</vt:lpstr>
      <vt:lpstr>Possible softwares</vt:lpstr>
      <vt:lpstr>Z-tree</vt:lpstr>
      <vt:lpstr>O-tree and Z-tree unleashed</vt:lpstr>
      <vt:lpstr>Z-Tree unleashed</vt:lpstr>
      <vt:lpstr>O-tree</vt:lpstr>
      <vt:lpstr>Visual Studio</vt:lpstr>
      <vt:lpstr>Python</vt:lpstr>
      <vt:lpstr>What the software should do</vt:lpstr>
      <vt:lpstr>A bad example – using Python An experiment testing Epstein and Ji  The subjects saw an evolving graph giving (costly) information, and the theory was about seeing when they stopped gathering information. The software did not record every position of the graph – which we realised later would  have been useful for data analysis.</vt:lpstr>
      <vt:lpstr>An example of an interface with Z-tree An experiment published in Management Science (Carbone, Hey and  Neugebauer)</vt:lpstr>
      <vt:lpstr>Another example of a difficult interface  An experiment by Bone, Crosetto, Hey and Pasca (again Python)</vt:lpstr>
      <vt:lpstr>Another example of a difficult interface  An experiment by Bone, Crosetto, Hey and Pasca (Python)</vt:lpstr>
      <vt:lpstr>How to write your software  Advice independent of the choice of software</vt:lpstr>
      <vt:lpstr>If you are going to get someone else to write the experimental software</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26</cp:revision>
  <dcterms:created xsi:type="dcterms:W3CDTF">2020-09-12T12:48:19Z</dcterms:created>
  <dcterms:modified xsi:type="dcterms:W3CDTF">2022-03-29T10:22:52Z</dcterms:modified>
</cp:coreProperties>
</file>